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0" r:id="rId3"/>
    <p:sldId id="281" r:id="rId4"/>
    <p:sldId id="278" r:id="rId5"/>
    <p:sldId id="279" r:id="rId6"/>
    <p:sldId id="257" r:id="rId7"/>
    <p:sldId id="282" r:id="rId8"/>
    <p:sldId id="258" r:id="rId9"/>
    <p:sldId id="267" r:id="rId10"/>
    <p:sldId id="285" r:id="rId11"/>
    <p:sldId id="284" r:id="rId12"/>
    <p:sldId id="286" r:id="rId13"/>
    <p:sldId id="269" r:id="rId14"/>
    <p:sldId id="270" r:id="rId15"/>
    <p:sldId id="287" r:id="rId16"/>
    <p:sldId id="288" r:id="rId17"/>
    <p:sldId id="289" r:id="rId18"/>
    <p:sldId id="271" r:id="rId19"/>
    <p:sldId id="272" r:id="rId20"/>
    <p:sldId id="290" r:id="rId21"/>
    <p:sldId id="295" r:id="rId22"/>
    <p:sldId id="291" r:id="rId23"/>
    <p:sldId id="292" r:id="rId24"/>
    <p:sldId id="297" r:id="rId25"/>
    <p:sldId id="277" r:id="rId26"/>
    <p:sldId id="294" r:id="rId27"/>
    <p:sldId id="298" r:id="rId28"/>
    <p:sldId id="293" r:id="rId29"/>
    <p:sldId id="276" r:id="rId30"/>
    <p:sldId id="2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1289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BEFD5-C85C-5E4B-8566-93025946A10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F788CAF-6F44-C84F-AF96-1DD11F13DE2A}">
      <dgm:prSet/>
      <dgm:spPr/>
      <dgm:t>
        <a:bodyPr/>
        <a:lstStyle/>
        <a:p>
          <a:r>
            <a:rPr lang="en-GB" dirty="0"/>
            <a:t>Law Reform Commission Report on Harmful Communications and Digital Safety (2016)</a:t>
          </a:r>
        </a:p>
      </dgm:t>
    </dgm:pt>
    <dgm:pt modelId="{556644E0-F6F4-504E-8FE1-F9BFFC0992B1}" type="parTrans" cxnId="{1028512B-FD77-5D45-B1C9-901A6876294C}">
      <dgm:prSet/>
      <dgm:spPr/>
      <dgm:t>
        <a:bodyPr/>
        <a:lstStyle/>
        <a:p>
          <a:endParaRPr lang="en-GB"/>
        </a:p>
      </dgm:t>
    </dgm:pt>
    <dgm:pt modelId="{C5E4C94E-CBE5-F54F-939E-398CF8E1DDD3}" type="sibTrans" cxnId="{1028512B-FD77-5D45-B1C9-901A6876294C}">
      <dgm:prSet/>
      <dgm:spPr/>
      <dgm:t>
        <a:bodyPr/>
        <a:lstStyle/>
        <a:p>
          <a:endParaRPr lang="en-GB"/>
        </a:p>
      </dgm:t>
    </dgm:pt>
    <dgm:pt modelId="{B89B2442-1198-FB44-BEEA-8129935BD1C4}">
      <dgm:prSet/>
      <dgm:spPr/>
      <dgm:t>
        <a:bodyPr/>
        <a:lstStyle/>
        <a:p>
          <a:r>
            <a:rPr lang="en-GB" dirty="0"/>
            <a:t>Private Members’ Bill</a:t>
          </a:r>
        </a:p>
        <a:p>
          <a:r>
            <a:rPr lang="en-GB" dirty="0"/>
            <a:t>TD Howlin</a:t>
          </a:r>
        </a:p>
      </dgm:t>
    </dgm:pt>
    <dgm:pt modelId="{D3F48195-AE3A-0542-9695-2DD0C1561F51}" type="parTrans" cxnId="{B9EEBD30-D9FB-3E40-B241-7342A47691AD}">
      <dgm:prSet/>
      <dgm:spPr/>
      <dgm:t>
        <a:bodyPr/>
        <a:lstStyle/>
        <a:p>
          <a:endParaRPr lang="en-GB"/>
        </a:p>
      </dgm:t>
    </dgm:pt>
    <dgm:pt modelId="{7AD06A93-F177-6A49-99D4-DAE2B04948F7}" type="sibTrans" cxnId="{B9EEBD30-D9FB-3E40-B241-7342A47691AD}">
      <dgm:prSet/>
      <dgm:spPr/>
      <dgm:t>
        <a:bodyPr/>
        <a:lstStyle/>
        <a:p>
          <a:endParaRPr lang="en-GB"/>
        </a:p>
      </dgm:t>
    </dgm:pt>
    <dgm:pt modelId="{6B18BB5F-184C-754E-BCD8-3B610ABFA013}">
      <dgm:prSet/>
      <dgm:spPr/>
      <dgm:t>
        <a:bodyPr/>
        <a:lstStyle/>
        <a:p>
          <a:r>
            <a:rPr lang="en-GB" dirty="0"/>
            <a:t>Aileen Malone and Irish Council for Civil Liberties</a:t>
          </a:r>
        </a:p>
      </dgm:t>
    </dgm:pt>
    <dgm:pt modelId="{CEF5BF08-B483-8A47-B033-AF3C905CF99E}" type="parTrans" cxnId="{AE1766F3-FF5D-CE47-8FB5-83724D9088C7}">
      <dgm:prSet/>
      <dgm:spPr/>
      <dgm:t>
        <a:bodyPr/>
        <a:lstStyle/>
        <a:p>
          <a:endParaRPr lang="en-GB"/>
        </a:p>
      </dgm:t>
    </dgm:pt>
    <dgm:pt modelId="{32A71F5B-4613-C742-8FCC-2B6C5C54CB41}" type="sibTrans" cxnId="{AE1766F3-FF5D-CE47-8FB5-83724D9088C7}">
      <dgm:prSet/>
      <dgm:spPr/>
      <dgm:t>
        <a:bodyPr/>
        <a:lstStyle/>
        <a:p>
          <a:endParaRPr lang="en-GB"/>
        </a:p>
      </dgm:t>
    </dgm:pt>
    <dgm:pt modelId="{3570FAD2-F3BC-5B41-AA94-9CF19872D53D}">
      <dgm:prSet/>
      <dgm:spPr/>
      <dgm:t>
        <a:bodyPr/>
        <a:lstStyle/>
        <a:p>
          <a:r>
            <a:rPr lang="en-GB" dirty="0"/>
            <a:t>Efforts and experiences of many others</a:t>
          </a:r>
        </a:p>
      </dgm:t>
    </dgm:pt>
    <dgm:pt modelId="{E37F935D-990D-8444-9032-572FA4D4C840}" type="parTrans" cxnId="{6730AECE-7B8C-A741-9E6E-86173FCAB242}">
      <dgm:prSet/>
      <dgm:spPr/>
      <dgm:t>
        <a:bodyPr/>
        <a:lstStyle/>
        <a:p>
          <a:endParaRPr lang="en-GB"/>
        </a:p>
      </dgm:t>
    </dgm:pt>
    <dgm:pt modelId="{57607D62-8633-9F4E-8D74-435BA42E06E7}" type="sibTrans" cxnId="{6730AECE-7B8C-A741-9E6E-86173FCAB242}">
      <dgm:prSet/>
      <dgm:spPr/>
      <dgm:t>
        <a:bodyPr/>
        <a:lstStyle/>
        <a:p>
          <a:endParaRPr lang="en-GB"/>
        </a:p>
      </dgm:t>
    </dgm:pt>
    <dgm:pt modelId="{C806345D-1796-6049-8AB6-F96CDB481F62}" type="pres">
      <dgm:prSet presAssocID="{AFBBEFD5-C85C-5E4B-8566-93025946A10E}" presName="CompostProcess" presStyleCnt="0">
        <dgm:presLayoutVars>
          <dgm:dir/>
          <dgm:resizeHandles val="exact"/>
        </dgm:presLayoutVars>
      </dgm:prSet>
      <dgm:spPr/>
    </dgm:pt>
    <dgm:pt modelId="{46B3EC7D-DAAA-9743-B8C0-9722C079B5C7}" type="pres">
      <dgm:prSet presAssocID="{AFBBEFD5-C85C-5E4B-8566-93025946A10E}" presName="arrow" presStyleLbl="bgShp" presStyleIdx="0" presStyleCnt="1"/>
      <dgm:spPr/>
    </dgm:pt>
    <dgm:pt modelId="{13C08491-A7BD-914E-85BE-CEAC48FC9991}" type="pres">
      <dgm:prSet presAssocID="{AFBBEFD5-C85C-5E4B-8566-93025946A10E}" presName="linearProcess" presStyleCnt="0"/>
      <dgm:spPr/>
    </dgm:pt>
    <dgm:pt modelId="{148C9203-5636-8B4A-B09E-6081BC636C24}" type="pres">
      <dgm:prSet presAssocID="{EF788CAF-6F44-C84F-AF96-1DD11F13DE2A}" presName="textNode" presStyleLbl="node1" presStyleIdx="0" presStyleCnt="4">
        <dgm:presLayoutVars>
          <dgm:bulletEnabled val="1"/>
        </dgm:presLayoutVars>
      </dgm:prSet>
      <dgm:spPr/>
    </dgm:pt>
    <dgm:pt modelId="{3F16876A-5FCC-F94D-8263-B0BCA6DECEA2}" type="pres">
      <dgm:prSet presAssocID="{C5E4C94E-CBE5-F54F-939E-398CF8E1DDD3}" presName="sibTrans" presStyleCnt="0"/>
      <dgm:spPr/>
    </dgm:pt>
    <dgm:pt modelId="{9CC4EB8A-B076-AA41-A17B-ED12882635EF}" type="pres">
      <dgm:prSet presAssocID="{B89B2442-1198-FB44-BEEA-8129935BD1C4}" presName="textNode" presStyleLbl="node1" presStyleIdx="1" presStyleCnt="4">
        <dgm:presLayoutVars>
          <dgm:bulletEnabled val="1"/>
        </dgm:presLayoutVars>
      </dgm:prSet>
      <dgm:spPr/>
    </dgm:pt>
    <dgm:pt modelId="{71375CFD-D566-6B4A-B512-F27E4A163090}" type="pres">
      <dgm:prSet presAssocID="{7AD06A93-F177-6A49-99D4-DAE2B04948F7}" presName="sibTrans" presStyleCnt="0"/>
      <dgm:spPr/>
    </dgm:pt>
    <dgm:pt modelId="{6E2E24ED-F22D-F04E-A0C6-8C851F76F7C9}" type="pres">
      <dgm:prSet presAssocID="{6B18BB5F-184C-754E-BCD8-3B610ABFA013}" presName="textNode" presStyleLbl="node1" presStyleIdx="2" presStyleCnt="4">
        <dgm:presLayoutVars>
          <dgm:bulletEnabled val="1"/>
        </dgm:presLayoutVars>
      </dgm:prSet>
      <dgm:spPr/>
    </dgm:pt>
    <dgm:pt modelId="{09052B48-7335-3E4E-9DD4-9E7F84A02F4C}" type="pres">
      <dgm:prSet presAssocID="{32A71F5B-4613-C742-8FCC-2B6C5C54CB41}" presName="sibTrans" presStyleCnt="0"/>
      <dgm:spPr/>
    </dgm:pt>
    <dgm:pt modelId="{ED905D0F-032B-E842-ABE2-A7B48CC6BA78}" type="pres">
      <dgm:prSet presAssocID="{3570FAD2-F3BC-5B41-AA94-9CF19872D53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7611B0B-DF40-804E-9C02-C05196F4F3D1}" type="presOf" srcId="{AFBBEFD5-C85C-5E4B-8566-93025946A10E}" destId="{C806345D-1796-6049-8AB6-F96CDB481F62}" srcOrd="0" destOrd="0" presId="urn:microsoft.com/office/officeart/2005/8/layout/hProcess9"/>
    <dgm:cxn modelId="{EB73B412-77A6-3943-B229-B2DAA6EADF92}" type="presOf" srcId="{3570FAD2-F3BC-5B41-AA94-9CF19872D53D}" destId="{ED905D0F-032B-E842-ABE2-A7B48CC6BA78}" srcOrd="0" destOrd="0" presId="urn:microsoft.com/office/officeart/2005/8/layout/hProcess9"/>
    <dgm:cxn modelId="{5004A713-EB3F-A54B-A75F-F10E2CD4296A}" type="presOf" srcId="{EF788CAF-6F44-C84F-AF96-1DD11F13DE2A}" destId="{148C9203-5636-8B4A-B09E-6081BC636C24}" srcOrd="0" destOrd="0" presId="urn:microsoft.com/office/officeart/2005/8/layout/hProcess9"/>
    <dgm:cxn modelId="{CD2F6A18-0811-9A46-993E-F404F7DDE834}" type="presOf" srcId="{B89B2442-1198-FB44-BEEA-8129935BD1C4}" destId="{9CC4EB8A-B076-AA41-A17B-ED12882635EF}" srcOrd="0" destOrd="0" presId="urn:microsoft.com/office/officeart/2005/8/layout/hProcess9"/>
    <dgm:cxn modelId="{1028512B-FD77-5D45-B1C9-901A6876294C}" srcId="{AFBBEFD5-C85C-5E4B-8566-93025946A10E}" destId="{EF788CAF-6F44-C84F-AF96-1DD11F13DE2A}" srcOrd="0" destOrd="0" parTransId="{556644E0-F6F4-504E-8FE1-F9BFFC0992B1}" sibTransId="{C5E4C94E-CBE5-F54F-939E-398CF8E1DDD3}"/>
    <dgm:cxn modelId="{B9EEBD30-D9FB-3E40-B241-7342A47691AD}" srcId="{AFBBEFD5-C85C-5E4B-8566-93025946A10E}" destId="{B89B2442-1198-FB44-BEEA-8129935BD1C4}" srcOrd="1" destOrd="0" parTransId="{D3F48195-AE3A-0542-9695-2DD0C1561F51}" sibTransId="{7AD06A93-F177-6A49-99D4-DAE2B04948F7}"/>
    <dgm:cxn modelId="{CA256F80-5624-BA49-A9F3-5DC75B286C8D}" type="presOf" srcId="{6B18BB5F-184C-754E-BCD8-3B610ABFA013}" destId="{6E2E24ED-F22D-F04E-A0C6-8C851F76F7C9}" srcOrd="0" destOrd="0" presId="urn:microsoft.com/office/officeart/2005/8/layout/hProcess9"/>
    <dgm:cxn modelId="{6730AECE-7B8C-A741-9E6E-86173FCAB242}" srcId="{AFBBEFD5-C85C-5E4B-8566-93025946A10E}" destId="{3570FAD2-F3BC-5B41-AA94-9CF19872D53D}" srcOrd="3" destOrd="0" parTransId="{E37F935D-990D-8444-9032-572FA4D4C840}" sibTransId="{57607D62-8633-9F4E-8D74-435BA42E06E7}"/>
    <dgm:cxn modelId="{AE1766F3-FF5D-CE47-8FB5-83724D9088C7}" srcId="{AFBBEFD5-C85C-5E4B-8566-93025946A10E}" destId="{6B18BB5F-184C-754E-BCD8-3B610ABFA013}" srcOrd="2" destOrd="0" parTransId="{CEF5BF08-B483-8A47-B033-AF3C905CF99E}" sibTransId="{32A71F5B-4613-C742-8FCC-2B6C5C54CB41}"/>
    <dgm:cxn modelId="{2C132FEE-4512-8143-B6D9-3955AD9D0439}" type="presParOf" srcId="{C806345D-1796-6049-8AB6-F96CDB481F62}" destId="{46B3EC7D-DAAA-9743-B8C0-9722C079B5C7}" srcOrd="0" destOrd="0" presId="urn:microsoft.com/office/officeart/2005/8/layout/hProcess9"/>
    <dgm:cxn modelId="{1D8F16D8-2B6D-9B45-BCA2-CB7BA4875686}" type="presParOf" srcId="{C806345D-1796-6049-8AB6-F96CDB481F62}" destId="{13C08491-A7BD-914E-85BE-CEAC48FC9991}" srcOrd="1" destOrd="0" presId="urn:microsoft.com/office/officeart/2005/8/layout/hProcess9"/>
    <dgm:cxn modelId="{00B4DBF5-53A1-4D4C-ABF7-2ECE88399647}" type="presParOf" srcId="{13C08491-A7BD-914E-85BE-CEAC48FC9991}" destId="{148C9203-5636-8B4A-B09E-6081BC636C24}" srcOrd="0" destOrd="0" presId="urn:microsoft.com/office/officeart/2005/8/layout/hProcess9"/>
    <dgm:cxn modelId="{43617DEC-8580-5740-9B80-68A9FB56E84F}" type="presParOf" srcId="{13C08491-A7BD-914E-85BE-CEAC48FC9991}" destId="{3F16876A-5FCC-F94D-8263-B0BCA6DECEA2}" srcOrd="1" destOrd="0" presId="urn:microsoft.com/office/officeart/2005/8/layout/hProcess9"/>
    <dgm:cxn modelId="{40FC6A84-D2A3-6F43-9B25-59C2BB0477C1}" type="presParOf" srcId="{13C08491-A7BD-914E-85BE-CEAC48FC9991}" destId="{9CC4EB8A-B076-AA41-A17B-ED12882635EF}" srcOrd="2" destOrd="0" presId="urn:microsoft.com/office/officeart/2005/8/layout/hProcess9"/>
    <dgm:cxn modelId="{C0C1ED5B-FC94-E743-9A58-5B8530767EED}" type="presParOf" srcId="{13C08491-A7BD-914E-85BE-CEAC48FC9991}" destId="{71375CFD-D566-6B4A-B512-F27E4A163090}" srcOrd="3" destOrd="0" presId="urn:microsoft.com/office/officeart/2005/8/layout/hProcess9"/>
    <dgm:cxn modelId="{EAA662FF-D172-C040-915D-A48768C371D5}" type="presParOf" srcId="{13C08491-A7BD-914E-85BE-CEAC48FC9991}" destId="{6E2E24ED-F22D-F04E-A0C6-8C851F76F7C9}" srcOrd="4" destOrd="0" presId="urn:microsoft.com/office/officeart/2005/8/layout/hProcess9"/>
    <dgm:cxn modelId="{B701B209-A391-6746-B740-1DDA13DA5F11}" type="presParOf" srcId="{13C08491-A7BD-914E-85BE-CEAC48FC9991}" destId="{09052B48-7335-3E4E-9DD4-9E7F84A02F4C}" srcOrd="5" destOrd="0" presId="urn:microsoft.com/office/officeart/2005/8/layout/hProcess9"/>
    <dgm:cxn modelId="{EA3E4FD3-4DB6-BC4D-B44F-2E1FE872473C}" type="presParOf" srcId="{13C08491-A7BD-914E-85BE-CEAC48FC9991}" destId="{ED905D0F-032B-E842-ABE2-A7B48CC6BA7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3EC7D-DAAA-9743-B8C0-9722C079B5C7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C9203-5636-8B4A-B09E-6081BC636C24}">
      <dsp:nvSpPr>
        <dsp:cNvPr id="0" name=""/>
        <dsp:cNvSpPr/>
      </dsp:nvSpPr>
      <dsp:spPr>
        <a:xfrm>
          <a:off x="5262" y="1305401"/>
          <a:ext cx="253134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Law Reform Commission Report on Harmful Communications and Digital Safety (2016)</a:t>
          </a:r>
        </a:p>
      </dsp:txBody>
      <dsp:txXfrm>
        <a:off x="90228" y="1390367"/>
        <a:ext cx="2361411" cy="1570603"/>
      </dsp:txXfrm>
    </dsp:sp>
    <dsp:sp modelId="{9CC4EB8A-B076-AA41-A17B-ED12882635EF}">
      <dsp:nvSpPr>
        <dsp:cNvPr id="0" name=""/>
        <dsp:cNvSpPr/>
      </dsp:nvSpPr>
      <dsp:spPr>
        <a:xfrm>
          <a:off x="2663173" y="1305401"/>
          <a:ext cx="253134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Private Members’ Bill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TD Howlin</a:t>
          </a:r>
        </a:p>
      </dsp:txBody>
      <dsp:txXfrm>
        <a:off x="2748139" y="1390367"/>
        <a:ext cx="2361411" cy="1570603"/>
      </dsp:txXfrm>
    </dsp:sp>
    <dsp:sp modelId="{6E2E24ED-F22D-F04E-A0C6-8C851F76F7C9}">
      <dsp:nvSpPr>
        <dsp:cNvPr id="0" name=""/>
        <dsp:cNvSpPr/>
      </dsp:nvSpPr>
      <dsp:spPr>
        <a:xfrm>
          <a:off x="5321083" y="1305401"/>
          <a:ext cx="253134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Aileen Malone and Irish Council for Civil Liberties</a:t>
          </a:r>
        </a:p>
      </dsp:txBody>
      <dsp:txXfrm>
        <a:off x="5406049" y="1390367"/>
        <a:ext cx="2361411" cy="1570603"/>
      </dsp:txXfrm>
    </dsp:sp>
    <dsp:sp modelId="{ED905D0F-032B-E842-ABE2-A7B48CC6BA78}">
      <dsp:nvSpPr>
        <dsp:cNvPr id="0" name=""/>
        <dsp:cNvSpPr/>
      </dsp:nvSpPr>
      <dsp:spPr>
        <a:xfrm>
          <a:off x="7978993" y="1305401"/>
          <a:ext cx="253134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Efforts and experiences of many others</a:t>
          </a:r>
        </a:p>
      </dsp:txBody>
      <dsp:txXfrm>
        <a:off x="8063959" y="1390367"/>
        <a:ext cx="2361411" cy="157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5:31:46.919"/>
    </inkml:context>
    <inkml:brush xml:id="br0">
      <inkml:brushProperty name="width" value="0.3" units="cm"/>
      <inkml:brushProperty name="height" value="0.6" units="cm"/>
      <inkml:brushProperty name="color" value="#FFFE01"/>
      <inkml:brushProperty name="tip" value="rectangle"/>
      <inkml:brushProperty name="rasterOp" value="maskPen"/>
    </inkml:brush>
  </inkml:definitions>
  <inkml:trace contextRef="#ctx0" brushRef="#br0">12389 99 16383,'-71'0'0,"8"0"0,-8 0 0,-4 0 0,-20 0 0,37 0 0,-3 0 0,-3 0 0,-3 0 0,-11 0 0,-1 0 0,4 0 0,-9 0 0,-4 0 0,-16 0 0,-1 0 0,12 0 0,23 0 0,8 0 0,-9 0 0,-7 0 0,-11 0 0,-4 0 0,4 0 0,11 0 0,6 0 0,9 0 0,-4 0 0,-20 0 0,-4 0 0,0 0 0,2 0 0,-1 0 0,0 0 0,1 0 0,-1 0 0,1 0 0,-1 0 0,0 0 0,1 0 0,-1 0 0,1 0 0,-1 0 0,-5 0 0,-1 0 0,2 0 0,7 0 0,1 0 0,1 0 0,1 0 0,0 0 0,1 0 0,0 0 0,1 1 0,1-2 0,6-2 0,1 0 0,-1 0 0,-8 1 0,-1 2 0,2-1 0,7-2 0,2-1 0,1 2 0,-1 1 0,1 1 0,1 1 0,2-1 0,2 0 0,1 0 0,-23-4 0,2 0 0,-5 3 0,2 0 0,16-3 0,1 0 0,-3 3 0,-4 2 0,12-1 0,-3 0 0,2 0 0,-17 0 0,0 0 0,16 0 0,-2 0 0,3 0 0,-10 0 0,2 0 0,-1 0 0,0 0 0,4 0 0,1 0 0,11 0 0,-1 0 0,-5 0 0,1 0 0,16 0 0,1 0 0,-20 0 0,-1 0 0,10 0 0,1 0 0,-5 0 0,0 0 0,11 0 0,1 0 0,0 0 0,1 0 0,-43 0 0,1 0 0,-1 0 0,1 0 0,9 0 0,2 0 0,18 0 0,2 0 0,9 0 0,0 0 0,-17 0 0,20 0 0,-18 0 0,30 0 0,-13 0 0,5 0 0,1 0 0,-7 0 0,7 0 0,-9 0 0,1 0 0,-9 0 0,7 0 0,-15 0 0,6 0 0,0 0 0,-6 0 0,15 0 0,-15 0 0,15 0 0,-7 0 0,16 0 0,-22 0 0,19 0 0,-21 0 0,17 0 0,7 0 0,-5 0 0,5 0 0,0 0 0,-29 0 0,31 0 0,-48 0 0,42 0 0,-13 0 0,-29 0 0,11 0 0,-2 0 0,27 0 0,-1 0 0,-41 0 0,10 0 0,44 0 0,-19 0 0,35 0 0,-1 0 0,6 0 0,-5 0 0,6 0 0,-4 0 0,3 0 0,2-5 0,7 4 0,0-3 0,-1 4 0,1 0 0,-5 0 0,3 0 0,-6 0 0,1 0 0,-1 0 0,0 0 0,1 0 0,4 0 0,3 0 0,1 0 0,-2-10 0,1 8 0,1-11 0,0 7 0,0 1 0,-2-3 0,3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5:31:49.928"/>
    </inkml:context>
    <inkml:brush xml:id="br0">
      <inkml:brushProperty name="width" value="0.3" units="cm"/>
      <inkml:brushProperty name="height" value="0.6" units="cm"/>
      <inkml:brushProperty name="color" value="#FFFE01"/>
      <inkml:brushProperty name="tip" value="rectangle"/>
      <inkml:brushProperty name="rasterOp" value="maskPen"/>
    </inkml:brush>
  </inkml:definitions>
  <inkml:trace contextRef="#ctx0" brushRef="#br0">6183 17 16383,'-83'0'0,"-8"0"0,40 0 0,-3 0 0,-5 0 0,-4 0 0,-13 0 0,-3 0 0,0 0 0,-1 0 0,-12 0 0,-1 0 0,6 0 0,-1 0 0,-11 0 0,-1 0 0,7 0 0,0 0 0,-1 0 0,0 0 0,2 0 0,0 0 0,-1 0 0,1 0 0,11 0 0,0 0 0,-11 0 0,2 0 0,16 0 0,1 0 0,-5 0 0,0 0 0,5 0 0,3 0 0,3 0 0,1 0 0,-4 0 0,0 0 0,4 0 0,0 0 0,0 0 0,-1 0 0,-9 0 0,-1 0 0,10 0 0,-1 0 0,-9 0 0,-2 0 0,8 0 0,-1 0 0,-6 0 0,0 0 0,5 0 0,-1 0 0,-5 0 0,2 0 0,20 0 0,2 0 0,-8 0 0,1 0 0,-36 0 0,40-3 0,-1-1 0,5 3 0,1 0 0,0-3 0,2 1 0,-34 3 0,2 0 0,10 0 0,8 0 0,-6 0 0,15 0 0,-6 0 0,-16 0 0,18 0 0,-18 0 0,31 0 0,-5 0 0,13 0 0,-6 0 0,8 0 0,0 0 0,0 0 0,6 0 0,7 0 0,3 0 0,9 0 0,-8 0 0,5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5:31:59.265"/>
    </inkml:context>
    <inkml:brush xml:id="br0">
      <inkml:brushProperty name="width" value="0.3" units="cm"/>
      <inkml:brushProperty name="height" value="0.6" units="cm"/>
      <inkml:brushProperty name="color" value="#FFFE01"/>
      <inkml:brushProperty name="tip" value="rectangle"/>
      <inkml:brushProperty name="rasterOp" value="maskPen"/>
    </inkml:brush>
  </inkml:definitions>
  <inkml:trace contextRef="#ctx0" brushRef="#br0">1 0 16383,'54'0'0,"0"0"0,-23 0 0,6 0 0,8 0 0,-6 0 0,14 0 0,-7 0 0,9 0 0,-1 0 0,0 0 0,0 0 0,0 0 0,0 0 0,1 0 0,-1 0 0,0 0 0,0 0 0,0 0 0,0 0 0,0 0 0,-7 0 0,5 0 0,-13 0 0,6 0 0,0 0 0,-6 0 0,6 0 0,-1 0 0,-4 0 0,4 0 0,-6 0 0,-1 0 0,0 0 0,1 0 0,-1 0 0,8 0 0,1 0 0,1 0 0,5 0 0,-5 0 0,7 0 0,-8 0 0,6 0 0,-12 0 0,4 0 0,-6 0 0,-7 0 0,4 0 0,-4 0 0,23 0 0,-13 0 0,7 0 0,-13 0 0,-10 0 0,10 0 0,-10 0 0,10 0 0,-10 0 0,10 0 0,-4 0 0,0 0 0,5 0 0,-12 0 0,5 0 0,-6 0 0,-1 0 0,1 0 0,-6 0 0,-1 0 0,0 0 0,5 0 0,3 0 0,3 0 0,-4 0 0,0 0 0,0 0 0,-1 0 0,1 0 0,-6 0 0,4 0 0,-9 0 0,9 0 0,-9 0 0,14 0 0,-13 0 0,7 0 0,-5 0 0,-4 5 0,8-4 0,-4 3 0,6-4 0,1 0 0,0 5 0,1-4 0,0 4 0,-6-5 0,-1 5 0,-1-4 0,0 3 0,5-4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94BAC-E31F-8D44-A8BF-6369A1D4D320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B9F86-E552-7447-8025-81647F6E07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B9F86-E552-7447-8025-81647F6E074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0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885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3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6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7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9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0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1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89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CAB1A-502C-4B4F-905D-D9287141E219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6E642-5E9C-0749-B7B4-B672FF24E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2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ishtimes.com/topics/topics-7.1213540?article=true&amp;tag_person=Drew+Harris" TargetMode="External"/><Relationship Id="rId2" Type="http://schemas.openxmlformats.org/officeDocument/2006/relationships/hyperlink" Target="https://www.irishtimes.com/topics/topics-7.1213540?article=true&amp;tag_organisation=Director+of+Public+Prosecutio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oadsheet.ie/2016/09/19/diamonds-are-forever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d.ie/studentcounselling/contac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oadsheet.ie/2016/09/19/diamonds-are-forev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CL Gendered Online Harassment paper - Irish Council for Civil Liberties">
            <a:extLst>
              <a:ext uri="{FF2B5EF4-FFF2-40B4-BE49-F238E27FC236}">
                <a16:creationId xmlns:a16="http://schemas.microsoft.com/office/drawing/2014/main" id="{ABA1D507-5B57-2F41-8B2C-99B720395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60" y="-303058"/>
            <a:ext cx="12324120" cy="958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968409" y="4846048"/>
            <a:ext cx="9144000" cy="16557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Liz Farries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UCD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@e_farries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818707" y="1319454"/>
            <a:ext cx="9728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Regulating online harassment</a:t>
            </a:r>
          </a:p>
          <a:p>
            <a:pPr algn="ctr"/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60121" y="7338238"/>
            <a:ext cx="939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fevatv, 2014</a:t>
            </a:r>
          </a:p>
        </p:txBody>
      </p:sp>
    </p:spTree>
    <p:extLst>
      <p:ext uri="{BB962C8B-B14F-4D97-AF65-F5344CB8AC3E}">
        <p14:creationId xmlns:p14="http://schemas.microsoft.com/office/powerpoint/2010/main" val="213099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D7AF-7F70-D048-90D1-59E5ED7159E0}"/>
              </a:ext>
            </a:extLst>
          </p:cNvPr>
          <p:cNvSpPr txBox="1"/>
          <p:nvPr/>
        </p:nvSpPr>
        <p:spPr>
          <a:xfrm>
            <a:off x="684346" y="140970"/>
            <a:ext cx="3807187" cy="222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Terminology is important…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6"/>
          <a:stretch/>
        </p:blipFill>
        <p:spPr>
          <a:xfrm>
            <a:off x="5010387" y="297722"/>
            <a:ext cx="7181613" cy="6857990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46D590-6A92-734B-A8EF-6264CFEB0A2A}"/>
              </a:ext>
            </a:extLst>
          </p:cNvPr>
          <p:cNvSpPr txBox="1"/>
          <p:nvPr/>
        </p:nvSpPr>
        <p:spPr>
          <a:xfrm>
            <a:off x="274272" y="2163519"/>
            <a:ext cx="4627337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Is it image-based sexual abuse or revenge porn?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It’s not porn it’s abuse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Motivations unrelated to revenge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Clear intent is to violate a person’s personal autonomy, dignity, and privacy in a sexualized way</a:t>
            </a:r>
          </a:p>
          <a:p>
            <a:pPr fontAlgn="base"/>
            <a:endParaRPr lang="en-GB" sz="2400" dirty="0"/>
          </a:p>
          <a:p>
            <a:pPr fontAlgn="base"/>
            <a:r>
              <a:rPr lang="en-GB" sz="2400" dirty="0"/>
              <a:t>McGlynn and Rackley (2017)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E800DB-ACA7-7A47-B6F3-631D22F530EE}"/>
              </a:ext>
            </a:extLst>
          </p:cNvPr>
          <p:cNvSpPr txBox="1"/>
          <p:nvPr/>
        </p:nvSpPr>
        <p:spPr>
          <a:xfrm>
            <a:off x="5729982" y="3413051"/>
            <a:ext cx="618774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#Image-Based Sexual Abuse</a:t>
            </a:r>
          </a:p>
        </p:txBody>
      </p:sp>
    </p:spTree>
    <p:extLst>
      <p:ext uri="{BB962C8B-B14F-4D97-AF65-F5344CB8AC3E}">
        <p14:creationId xmlns:p14="http://schemas.microsoft.com/office/powerpoint/2010/main" val="260055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62ED5-2264-B942-B0AC-8A3EFE5D4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Image-based sexual abuse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4DDBC-304A-8842-B90D-CF56402E1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An established problem with gendered harms</a:t>
            </a:r>
          </a:p>
          <a:p>
            <a:pPr lvl="1"/>
            <a:r>
              <a:rPr lang="en-US" sz="2200" dirty="0"/>
              <a:t>Historically, t</a:t>
            </a:r>
            <a:r>
              <a:rPr lang="en-GB" sz="2200" dirty="0"/>
              <a:t>he majority are women and the majority of perpetrators are men</a:t>
            </a:r>
          </a:p>
          <a:p>
            <a:pPr lvl="1"/>
            <a:r>
              <a:rPr lang="en-GB" sz="2200" dirty="0"/>
              <a:t>However, intersectional factors increase the likelihood of experiencing online harassment like image-based sexual abuse</a:t>
            </a:r>
          </a:p>
          <a:p>
            <a:pPr lvl="1"/>
            <a:r>
              <a:rPr lang="en-GB" sz="2200" dirty="0"/>
              <a:t>The LGBT+ community is at increased risk. One's race, religion, ethnicity, mental health and ability are all risk factors. </a:t>
            </a:r>
          </a:p>
          <a:p>
            <a:pPr lvl="1"/>
            <a:endParaRPr lang="en-GB" sz="2200" dirty="0"/>
          </a:p>
          <a:p>
            <a:pPr marL="457200" lvl="1" indent="0">
              <a:buNone/>
            </a:pPr>
            <a:r>
              <a:rPr lang="en-GB" sz="2200" dirty="0"/>
              <a:t>					Farries and Sturm </a:t>
            </a:r>
            <a:r>
              <a:rPr lang="en-GB" sz="2200"/>
              <a:t>(2019)</a:t>
            </a:r>
            <a:endParaRPr lang="en-GB" sz="2200" dirty="0"/>
          </a:p>
          <a:p>
            <a:pPr lvl="1"/>
            <a:endParaRPr lang="en-GB" sz="2200" dirty="0"/>
          </a:p>
          <a:p>
            <a:pPr marL="4572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4626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CF26-9356-A942-BA7E-A9D4AE5F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Devastating Harms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CEAB80-A1C0-413F-BCC0-62CAB3D88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Mary Anne Franks (2011)</a:t>
            </a:r>
          </a:p>
          <a:p>
            <a:r>
              <a:rPr lang="en-GB" sz="2400" dirty="0"/>
              <a:t>Images dominate search engines</a:t>
            </a:r>
          </a:p>
          <a:p>
            <a:r>
              <a:rPr lang="en-GB" sz="2400" dirty="0"/>
              <a:t>Materials sent to victim’s communities</a:t>
            </a:r>
          </a:p>
          <a:p>
            <a:r>
              <a:rPr lang="en-GB" sz="2400" dirty="0"/>
              <a:t>Threats, further harassment, employment termination, suicide</a:t>
            </a:r>
          </a:p>
          <a:p>
            <a:pPr marL="0" indent="0">
              <a:buNone/>
            </a:pPr>
            <a:r>
              <a:rPr lang="en-GB" sz="2400" i="1" dirty="0"/>
              <a:t>Unwilling Avatars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53992B-290B-E14E-9301-E082659E6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2669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93A2-1C10-9845-AE25-EE01D9C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/>
              <a:t>Dara Quigley’s experience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1D7412F5-A331-2841-A410-D8665727B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53" t="28001" r="21832" b="15524"/>
          <a:stretch/>
        </p:blipFill>
        <p:spPr>
          <a:xfrm>
            <a:off x="2205583" y="422091"/>
            <a:ext cx="7780832" cy="4317109"/>
          </a:xfrm>
        </p:spPr>
      </p:pic>
    </p:spTree>
    <p:extLst>
      <p:ext uri="{BB962C8B-B14F-4D97-AF65-F5344CB8AC3E}">
        <p14:creationId xmlns:p14="http://schemas.microsoft.com/office/powerpoint/2010/main" val="68316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2BD558-F92A-664D-B122-E0E0F9B33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2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81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CCC137-CB8B-B241-8B20-6C630F011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1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CF345-3B8E-A74E-8B4A-42F454FD110D}"/>
              </a:ext>
            </a:extLst>
          </p:cNvPr>
          <p:cNvSpPr txBox="1"/>
          <p:nvPr/>
        </p:nvSpPr>
        <p:spPr>
          <a:xfrm rot="5400000">
            <a:off x="8645877" y="3435749"/>
            <a:ext cx="6598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https://www.theguardian.com/technology/2018/jan/12/facebook-faces-legal-action-from-victims-of-revenge-porn</a:t>
            </a:r>
          </a:p>
        </p:txBody>
      </p:sp>
    </p:spTree>
    <p:extLst>
      <p:ext uri="{BB962C8B-B14F-4D97-AF65-F5344CB8AC3E}">
        <p14:creationId xmlns:p14="http://schemas.microsoft.com/office/powerpoint/2010/main" val="13923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FE71-52F4-894D-A436-3C4112EB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Content Moderation problems: ‘bodies in seats’ (Verge, 2019)</a:t>
            </a:r>
          </a:p>
        </p:txBody>
      </p:sp>
      <p:pic>
        <p:nvPicPr>
          <p:cNvPr id="6146" name="Picture 2" descr="Facebook moderators break their NDAs to expose desperate working conditions  - The Verge">
            <a:extLst>
              <a:ext uri="{FF2B5EF4-FFF2-40B4-BE49-F238E27FC236}">
                <a16:creationId xmlns:a16="http://schemas.microsoft.com/office/drawing/2014/main" id="{8AD9DEE2-B899-C743-820F-646FD9ADF9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CA0C5-4AFD-2643-9490-9E0F5B4971F7}"/>
              </a:ext>
            </a:extLst>
          </p:cNvPr>
          <p:cNvSpPr txBox="1"/>
          <p:nvPr/>
        </p:nvSpPr>
        <p:spPr>
          <a:xfrm>
            <a:off x="2880215" y="6369764"/>
            <a:ext cx="6813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https://www.theverge.com/2019/6/19/18681845/facebook-moderator-interviews-video-trauma-ptsd-cognizant-tampa</a:t>
            </a:r>
          </a:p>
        </p:txBody>
      </p:sp>
    </p:spTree>
    <p:extLst>
      <p:ext uri="{BB962C8B-B14F-4D97-AF65-F5344CB8AC3E}">
        <p14:creationId xmlns:p14="http://schemas.microsoft.com/office/powerpoint/2010/main" val="252674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6636F-520F-B144-9387-AC5BCFA2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Platforms shouldn’t be the de facto regulators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C92F-F4EA-0F49-8618-0BD7256D3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GB" sz="2200" dirty="0"/>
              <a:t>Content and speech are traditionally the purview of government and judicial mechanisms</a:t>
            </a:r>
          </a:p>
          <a:p>
            <a:r>
              <a:rPr lang="en-GB" sz="2200" dirty="0"/>
              <a:t>Not entirely clear how social media companies regulate content despite their public facing policies</a:t>
            </a:r>
          </a:p>
          <a:p>
            <a:r>
              <a:rPr lang="en-GB" sz="2200" dirty="0"/>
              <a:t>2016 report, UN Special Rapporteur freedom of expression: Private companies ‘are typically ill-equipped to make determinations of content </a:t>
            </a:r>
            <a:r>
              <a:rPr lang="en-GB" sz="2400" dirty="0"/>
              <a:t>illegality’ (A/HRC/32/38)</a:t>
            </a:r>
          </a:p>
          <a:p>
            <a:r>
              <a:rPr lang="en-GB" sz="2200" dirty="0"/>
              <a:t>Council of Europe Commissioner for Human Rights: ‘States should stop relying on private companies that control the Internet to impose restrictions that violate States’ human rights obligations’ (2014)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56249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836CA-F64E-3D41-9AA0-5C52390D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5600" dirty="0"/>
              <a:t>Remedies</a:t>
            </a:r>
            <a:br>
              <a:rPr lang="en-US" sz="5600" dirty="0"/>
            </a:br>
            <a:r>
              <a:rPr lang="en-US" sz="5600" dirty="0"/>
              <a:t>for IBSA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97558-FD0A-B34E-A3ED-1D51E1FB4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Four broad remedies emerging (O’Connell, 2020)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Criminal Law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Privacy law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Copyright law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Image-rights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9063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B0021-76DD-7248-BB60-D650BCFC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8" y="1188637"/>
            <a:ext cx="3900487" cy="4480726"/>
          </a:xfrm>
        </p:spPr>
        <p:txBody>
          <a:bodyPr>
            <a:normAutofit/>
          </a:bodyPr>
          <a:lstStyle/>
          <a:p>
            <a:r>
              <a:rPr lang="en-US" sz="4800" dirty="0"/>
              <a:t>Remedies in Ireland </a:t>
            </a:r>
            <a:r>
              <a:rPr lang="en-US" sz="4800" i="1" dirty="0"/>
              <a:t>before</a:t>
            </a:r>
            <a:r>
              <a:rPr lang="en-US" sz="4800" dirty="0"/>
              <a:t> 2021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232" y="623275"/>
            <a:ext cx="6896595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FDDA6-6D62-3A45-8F9E-09DB97C6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531" y="1714979"/>
            <a:ext cx="5764639" cy="34280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800" dirty="0"/>
              <a:t>Right to have one’s data erased</a:t>
            </a:r>
          </a:p>
          <a:p>
            <a:pPr lvl="1"/>
            <a:r>
              <a:rPr lang="en-US" sz="2800" dirty="0"/>
              <a:t>Under 18: </a:t>
            </a:r>
            <a:r>
              <a:rPr lang="en-GB" sz="2800" dirty="0"/>
              <a:t>Criminal Law (Sexual Offences) Act 2017 s12</a:t>
            </a:r>
          </a:p>
          <a:p>
            <a:pPr lvl="1"/>
            <a:r>
              <a:rPr lang="en-GB" sz="2800" dirty="0"/>
              <a:t>Data Protection Commissioner</a:t>
            </a:r>
            <a:endParaRPr lang="en-US" sz="2800" dirty="0"/>
          </a:p>
          <a:p>
            <a:pPr marL="457200" lvl="1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350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3AA7-0563-884C-977D-BECC0523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sz="2700" dirty="0"/>
              <a:t>Director, MSc Digital Policy at UCD</a:t>
            </a:r>
            <a:br>
              <a:rPr lang="en-US" sz="2700" dirty="0"/>
            </a:br>
            <a:r>
              <a:rPr lang="en-US" sz="2700" dirty="0"/>
              <a:t>Senior Fellow, UCD Centre for Digital Policy</a:t>
            </a:r>
            <a:br>
              <a:rPr lang="en-US" sz="2700" dirty="0"/>
            </a:br>
            <a:r>
              <a:rPr lang="en-US" sz="2700" dirty="0"/>
              <a:t>Senior Fellow, International Network of Civil Liberties Organizations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person looking at a computer screen&#10;&#10;Description automatically generated with low confidence">
            <a:extLst>
              <a:ext uri="{FF2B5EF4-FFF2-40B4-BE49-F238E27FC236}">
                <a16:creationId xmlns:a16="http://schemas.microsoft.com/office/drawing/2014/main" id="{95E48845-AC7E-B14F-BC8A-75F8DBB14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177" y="1825625"/>
            <a:ext cx="9011646" cy="4351338"/>
          </a:xfrm>
        </p:spPr>
      </p:pic>
    </p:spTree>
    <p:extLst>
      <p:ext uri="{BB962C8B-B14F-4D97-AF65-F5344CB8AC3E}">
        <p14:creationId xmlns:p14="http://schemas.microsoft.com/office/powerpoint/2010/main" val="188486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09BEF-BBB2-D741-8DA9-6AB5FA8D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Research, lobbying and recommendations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F785061-B0EB-C745-9DC6-D409AD3BB3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8080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979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7E65BB-8162-2E4A-83BF-C9A4F868E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93" r="18800" b="11296"/>
          <a:stretch/>
        </p:blipFill>
        <p:spPr>
          <a:xfrm>
            <a:off x="2074126" y="352010"/>
            <a:ext cx="7794703" cy="6082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C7DE3-FE7C-C64F-A948-CBB5377081EF}"/>
              </a:ext>
            </a:extLst>
          </p:cNvPr>
          <p:cNvSpPr txBox="1"/>
          <p:nvPr/>
        </p:nvSpPr>
        <p:spPr>
          <a:xfrm>
            <a:off x="2542478" y="6488668"/>
            <a:ext cx="7487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Times, 2019 https://www.thetimes.co.uk/article/mother-of-journalist-dara-quigley-calls-for-stronger-laws-on-online-harassment-wfbcwssc6</a:t>
            </a:r>
          </a:p>
        </p:txBody>
      </p:sp>
    </p:spTree>
    <p:extLst>
      <p:ext uri="{BB962C8B-B14F-4D97-AF65-F5344CB8AC3E}">
        <p14:creationId xmlns:p14="http://schemas.microsoft.com/office/powerpoint/2010/main" val="2437704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AB3A1-8AF5-CF4E-94C5-7D88475C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Harassment, Harmful Communications and Related Offences Act, 2020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D8CBE-89B9-1E4F-9609-61C1C8D2D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endParaRPr lang="en-GB" sz="2400" dirty="0"/>
          </a:p>
          <a:p>
            <a:r>
              <a:rPr lang="en-GB" sz="2400" dirty="0"/>
              <a:t>Entered into force in February 2021</a:t>
            </a:r>
          </a:p>
          <a:p>
            <a:r>
              <a:rPr lang="en-GB" sz="2400" dirty="0"/>
              <a:t>Criminalises</a:t>
            </a:r>
            <a:r>
              <a:rPr lang="en-US" sz="2400" dirty="0"/>
              <a:t> image-based sexual abuse</a:t>
            </a:r>
          </a:p>
          <a:p>
            <a:r>
              <a:rPr lang="en-GB" sz="2400" dirty="0"/>
              <a:t>Makes it an offence under section 3 for a person to record, distribute or publish an intimate image of another person without that other person’s consent</a:t>
            </a:r>
          </a:p>
        </p:txBody>
      </p:sp>
    </p:spTree>
    <p:extLst>
      <p:ext uri="{BB962C8B-B14F-4D97-AF65-F5344CB8AC3E}">
        <p14:creationId xmlns:p14="http://schemas.microsoft.com/office/powerpoint/2010/main" val="2000273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4163-7649-904E-BE1B-BF9D6EBD9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strict liability offence (intention not a factor)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814539-3558-DC42-A1D0-D89D8A1C2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58578"/>
            <a:ext cx="10515600" cy="288543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3711D17-2DDE-6B4C-9498-2EDAD45B1D72}"/>
                  </a:ext>
                </a:extLst>
              </p14:cNvPr>
              <p14:cNvContentPartPr/>
              <p14:nvPr/>
            </p14:nvContentPartPr>
            <p14:xfrm>
              <a:off x="5810782" y="3796020"/>
              <a:ext cx="4460040" cy="36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3711D17-2DDE-6B4C-9498-2EDAD45B1D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7142" y="3688020"/>
                <a:ext cx="4567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945645A-BF5D-6B42-9355-8AFFA75D9760}"/>
                  </a:ext>
                </a:extLst>
              </p14:cNvPr>
              <p14:cNvContentPartPr/>
              <p14:nvPr/>
            </p14:nvContentPartPr>
            <p14:xfrm>
              <a:off x="2096662" y="4055940"/>
              <a:ext cx="2225880" cy="6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945645A-BF5D-6B42-9355-8AFFA75D97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3022" y="3948300"/>
                <a:ext cx="23335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6BFDEAC-40D1-A148-9BC8-5EE0CAB002A2}"/>
                  </a:ext>
                </a:extLst>
              </p14:cNvPr>
              <p14:cNvContentPartPr/>
              <p14:nvPr/>
            </p14:nvContentPartPr>
            <p14:xfrm>
              <a:off x="7650022" y="5011740"/>
              <a:ext cx="1262880" cy="11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6BFDEAC-40D1-A148-9BC8-5EE0CAB002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96382" y="4903740"/>
                <a:ext cx="1370520" cy="2271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86A7D8C4-137A-E548-B9FF-0CD5F7937D21}"/>
              </a:ext>
            </a:extLst>
          </p:cNvPr>
          <p:cNvSpPr txBox="1">
            <a:spLocks/>
          </p:cNvSpPr>
          <p:nvPr/>
        </p:nvSpPr>
        <p:spPr>
          <a:xfrm>
            <a:off x="7116336" y="5662357"/>
            <a:ext cx="4005263" cy="617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00" b="1" dirty="0"/>
              <a:t>Harassment, Harmful Communications and Related Offences Act, 2020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2472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95375-7DAA-AB45-8D35-D6D26860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Hotline available: hotline.ie/report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text, screenshot, businesscard&#10;&#10;Description automatically generated">
            <a:extLst>
              <a:ext uri="{FF2B5EF4-FFF2-40B4-BE49-F238E27FC236}">
                <a16:creationId xmlns:a16="http://schemas.microsoft.com/office/drawing/2014/main" id="{6FD9CE19-B708-8443-9E2B-D45221F82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6896" y="640080"/>
            <a:ext cx="6289415" cy="555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FCC50-FB89-414F-A99B-1EE40B3333B7}"/>
              </a:ext>
            </a:extLst>
          </p:cNvPr>
          <p:cNvSpPr txBox="1"/>
          <p:nvPr/>
        </p:nvSpPr>
        <p:spPr>
          <a:xfrm>
            <a:off x="5586413" y="6529388"/>
            <a:ext cx="5548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https://www.irishtimes.com/news/social-affairs/hotline-to-help-people-with-images-posted-online-without-consent-1.4662497</a:t>
            </a:r>
          </a:p>
        </p:txBody>
      </p:sp>
    </p:spTree>
    <p:extLst>
      <p:ext uri="{BB962C8B-B14F-4D97-AF65-F5344CB8AC3E}">
        <p14:creationId xmlns:p14="http://schemas.microsoft.com/office/powerpoint/2010/main" val="239008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0538B-C099-7547-85CA-1630E26B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Unanswered regulatory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07786-1C31-764A-9051-6BD780056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CCTV</a:t>
            </a:r>
          </a:p>
          <a:p>
            <a:pPr lvl="1"/>
            <a:r>
              <a:rPr lang="en-US" dirty="0"/>
              <a:t>Policy measures must be in place to ensure that CCTV recordings are safe and secure and necessary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Reframing Irish Policing</a:t>
            </a:r>
          </a:p>
          <a:p>
            <a:pPr lvl="1"/>
            <a:r>
              <a:rPr lang="en-GB" dirty="0"/>
              <a:t>To ground it in principles of human rights that include online and gendered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689127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0538B-C099-7547-85CA-1630E26B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Unanswered regulatory questions: Policing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07786-1C31-764A-9051-6BD780056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t">
            <a:normAutofit/>
          </a:bodyPr>
          <a:lstStyle/>
          <a:p>
            <a:r>
              <a:rPr lang="en-GB" dirty="0"/>
              <a:t>The</a:t>
            </a:r>
            <a:r>
              <a:rPr lang="en-GB" dirty="0">
                <a:hlinkClick r:id="rId2"/>
              </a:rPr>
              <a:t> </a:t>
            </a:r>
            <a:r>
              <a:rPr lang="en-GB" u="sng" dirty="0">
                <a:hlinkClick r:id="rId2"/>
              </a:rPr>
              <a:t>Director of Public Prosecutions</a:t>
            </a:r>
            <a:r>
              <a:rPr lang="en-GB" dirty="0"/>
              <a:t> (DPP) did </a:t>
            </a:r>
            <a:r>
              <a:rPr lang="en-GB" i="1" dirty="0"/>
              <a:t>not</a:t>
            </a:r>
            <a:r>
              <a:rPr lang="en-GB" dirty="0"/>
              <a:t> recommend prosecution of the garda who accessed Dara Quigley’s footage</a:t>
            </a:r>
          </a:p>
          <a:p>
            <a:r>
              <a:rPr lang="en-GB" dirty="0"/>
              <a:t>That Gard also resigned from the force before a disciplinary process was complete</a:t>
            </a:r>
          </a:p>
          <a:p>
            <a:r>
              <a:rPr lang="en-GB" dirty="0"/>
              <a:t>However, following the activism around Dara’s death, Garda Commissioner</a:t>
            </a:r>
            <a:r>
              <a:rPr lang="en-GB" dirty="0">
                <a:hlinkClick r:id="rId3"/>
              </a:rPr>
              <a:t> </a:t>
            </a:r>
            <a:r>
              <a:rPr lang="en-GB" u="sng" dirty="0">
                <a:hlinkClick r:id="rId3"/>
              </a:rPr>
              <a:t>Drew Harris</a:t>
            </a:r>
            <a:r>
              <a:rPr lang="en-GB" dirty="0"/>
              <a:t> has apologised for the ‘unacceptable breach of trust’ committed in Dara’s case</a:t>
            </a:r>
          </a:p>
          <a:p>
            <a:pPr marL="0" indent="0">
              <a:buNone/>
            </a:pPr>
            <a:r>
              <a:rPr lang="en-GB" sz="1000" dirty="0"/>
              <a:t>	Irish Times, 2021 https://www.irishtimes.com/news/social-affairs/harris-apologises-for-unacceptable-breach-of-trust-in-dara-quigley-case-1.4692032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189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erson, outdoor&#10;&#10;Description automatically generated">
            <a:extLst>
              <a:ext uri="{FF2B5EF4-FFF2-40B4-BE49-F238E27FC236}">
                <a16:creationId xmlns:a16="http://schemas.microsoft.com/office/drawing/2014/main" id="{902B8969-7E2F-1049-9640-FA914699C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6631" y="643466"/>
            <a:ext cx="29387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03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87AAA-07BF-EF4E-805A-8375229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1" y="1204108"/>
            <a:ext cx="2928643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Recall Dara’s vision for society</a:t>
            </a:r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B00A0B28-77B1-4545-9CF4-0DA6360E2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‘We are more like a flock of starlings, producing intricate, amazing patterns all arising from one fundamental rule: no one bird is allowed to get lost’</a:t>
            </a:r>
          </a:p>
          <a:p>
            <a:pPr marL="0" indent="0">
              <a:buNone/>
            </a:pPr>
            <a:r>
              <a:rPr lang="en-GB" sz="1600" dirty="0"/>
              <a:t>		(2016)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2BBFE-12B6-5644-A5DA-383E529A8917}"/>
              </a:ext>
            </a:extLst>
          </p:cNvPr>
          <p:cNvSpPr txBox="1"/>
          <p:nvPr/>
        </p:nvSpPr>
        <p:spPr>
          <a:xfrm>
            <a:off x="4517337" y="5782463"/>
            <a:ext cx="719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Realizing the vision of Haraway, Plant and Sade for affinity coalitions online</a:t>
            </a:r>
          </a:p>
        </p:txBody>
      </p:sp>
      <p:pic>
        <p:nvPicPr>
          <p:cNvPr id="5" name="Picture 6" descr="A Murmuration of Starlings - all flying as one">
            <a:extLst>
              <a:ext uri="{FF2B5EF4-FFF2-40B4-BE49-F238E27FC236}">
                <a16:creationId xmlns:a16="http://schemas.microsoft.com/office/drawing/2014/main" id="{5EEAA9C0-6D0B-2345-BB60-9975E3CCE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5" y="1460627"/>
            <a:ext cx="6726044" cy="378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0512C0-AE6D-A645-ABB6-BC02C85367F3}"/>
              </a:ext>
            </a:extLst>
          </p:cNvPr>
          <p:cNvSpPr txBox="1"/>
          <p:nvPr/>
        </p:nvSpPr>
        <p:spPr>
          <a:xfrm>
            <a:off x="717423" y="6151795"/>
            <a:ext cx="405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https://www.broadsheet.ie/2016/09/19/diamonds-are-forever/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0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7E65BB-8162-2E4A-83BF-C9A4F868E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93" t="27718" r="18800" b="15361"/>
          <a:stretch/>
        </p:blipFill>
        <p:spPr>
          <a:xfrm>
            <a:off x="2198648" y="457199"/>
            <a:ext cx="7794703" cy="39029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886093-452F-E54C-AE13-52FB3F245546}"/>
              </a:ext>
            </a:extLst>
          </p:cNvPr>
          <p:cNvSpPr txBox="1"/>
          <p:nvPr/>
        </p:nvSpPr>
        <p:spPr>
          <a:xfrm>
            <a:off x="3065583" y="5278217"/>
            <a:ext cx="543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‘Fly high, Starling’ - Aileen Malone to Dara</a:t>
            </a:r>
          </a:p>
        </p:txBody>
      </p:sp>
    </p:spTree>
    <p:extLst>
      <p:ext uri="{BB962C8B-B14F-4D97-AF65-F5344CB8AC3E}">
        <p14:creationId xmlns:p14="http://schemas.microsoft.com/office/powerpoint/2010/main" val="55194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208F7-7792-0A41-8CC1-687C45D5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00AB-B843-8B4D-A13E-010AE725C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hopes and ideals of online spaces vs the risks and harms</a:t>
            </a:r>
          </a:p>
          <a:p>
            <a:r>
              <a:rPr lang="en-US" sz="2400" dirty="0"/>
              <a:t>Introducing image-based sexual abuse</a:t>
            </a:r>
          </a:p>
          <a:p>
            <a:r>
              <a:rPr lang="en-US" sz="2400" dirty="0"/>
              <a:t>Journalist Dara Quigley’s experience and subsequent legal reform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This class is dedicated to </a:t>
            </a:r>
            <a:r>
              <a:rPr lang="en-GB" sz="2400" i="1" dirty="0"/>
              <a:t>Dara Quigley, her mother Aileen Malone, and those who seeks to revolutionise safe spaces for everyone.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2610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3A31D32-8FDC-4460-8FFC-3D1953DFF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9591" y="1366521"/>
            <a:ext cx="5421349" cy="3599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ABD3B-F1CF-BE41-9A0B-55CB975CF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592" y="4965614"/>
            <a:ext cx="5421350" cy="834454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need to talk: </a:t>
            </a:r>
            <a:r>
              <a:rPr lang="en-GB" sz="2400" dirty="0"/>
              <a:t>UCD's qualified student counselling service: </a:t>
            </a:r>
            <a:r>
              <a:rPr lang="en-GB" sz="2400" dirty="0">
                <a:hlinkClick r:id="rId3"/>
              </a:rPr>
              <a:t>https://www.ucd.ie/studentcounselling/contact/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21E8F-61CE-4D4B-911C-E419009C4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AACAAE6D-018B-472E-99AA-92DEEC093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457" y="1371495"/>
            <a:ext cx="4111200" cy="411120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11CAC-874F-C243-BF25-8E8FD8EDCB7C}"/>
              </a:ext>
            </a:extLst>
          </p:cNvPr>
          <p:cNvSpPr txBox="1"/>
          <p:nvPr/>
        </p:nvSpPr>
        <p:spPr>
          <a:xfrm>
            <a:off x="6843713" y="2703897"/>
            <a:ext cx="3219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elizabeth.farries@ucd.ie</a:t>
            </a:r>
          </a:p>
        </p:txBody>
      </p:sp>
    </p:spTree>
    <p:extLst>
      <p:ext uri="{BB962C8B-B14F-4D97-AF65-F5344CB8AC3E}">
        <p14:creationId xmlns:p14="http://schemas.microsoft.com/office/powerpoint/2010/main" val="188060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90CEC-7D91-DD4F-9395-9F60B331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Dara Quigley wrote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04DD1-7160-7D4F-8CD0-6E4F5592332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5" name="Content Placeholder 4" descr="A group of people holding signs and flags&#10;&#10;Description automatically generated with medium confidence">
            <a:extLst>
              <a:ext uri="{FF2B5EF4-FFF2-40B4-BE49-F238E27FC236}">
                <a16:creationId xmlns:a16="http://schemas.microsoft.com/office/drawing/2014/main" id="{C5EB8B2C-DD8B-2640-9E1F-96D7200EB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00512"/>
            <a:ext cx="6903720" cy="505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B35472-762E-2749-89CF-D1E01DCE10DE}"/>
              </a:ext>
            </a:extLst>
          </p:cNvPr>
          <p:cNvSpPr txBox="1"/>
          <p:nvPr/>
        </p:nvSpPr>
        <p:spPr>
          <a:xfrm>
            <a:off x="482788" y="2971915"/>
            <a:ext cx="4097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‘Our economy and society is modeled on the behaviour of pigeons, survival of the fittest, everybody out for themselves.</a:t>
            </a:r>
          </a:p>
          <a:p>
            <a:br>
              <a:rPr lang="en-GB" dirty="0"/>
            </a:br>
            <a:r>
              <a:rPr lang="en-GB" dirty="0"/>
              <a:t>The reality is more complex and beautiful than this regime can possibly imagine. </a:t>
            </a:r>
          </a:p>
          <a:p>
            <a:endParaRPr lang="en-GB" dirty="0"/>
          </a:p>
          <a:p>
            <a:r>
              <a:rPr lang="en-GB" dirty="0"/>
              <a:t>In reality, we are more like a flock of starlings, producing intricate, amazing patterns all arising from one fundamental rule: no one bird is allowed to get lost.’</a:t>
            </a:r>
          </a:p>
          <a:p>
            <a:endParaRPr lang="en-GB" dirty="0"/>
          </a:p>
          <a:p>
            <a:r>
              <a:rPr lang="en-GB" dirty="0"/>
              <a:t>		- Dara Quigley, 2016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98749-33FA-E444-A42C-BF406A004E3F}"/>
              </a:ext>
            </a:extLst>
          </p:cNvPr>
          <p:cNvSpPr txBox="1"/>
          <p:nvPr/>
        </p:nvSpPr>
        <p:spPr>
          <a:xfrm>
            <a:off x="7259104" y="5957487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Source: https://www.broadsheet.ie/2016/09/19/diamonds-are-forever/</a:t>
            </a:r>
            <a:endParaRPr lang="en-US" sz="100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A8870-208A-1F47-BFD0-82AA78A4F992}"/>
              </a:ext>
            </a:extLst>
          </p:cNvPr>
          <p:cNvSpPr txBox="1"/>
          <p:nvPr/>
        </p:nvSpPr>
        <p:spPr>
          <a:xfrm>
            <a:off x="4654296" y="1314390"/>
            <a:ext cx="27991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7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F006B1-F4AC-0D45-AD70-7F1A1F76C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/>
              <a:t>ICT: a revolutionary spaces for gender equality?</a:t>
            </a:r>
            <a:br>
              <a:rPr lang="en-US" sz="3400" b="1" dirty="0"/>
            </a:br>
            <a:endParaRPr lang="en-US" sz="3400" b="1" dirty="0"/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Donna Haraway (Manifesto, 1991)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 Information Communication Technologies (ICT) could create spaces for equality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Possibilities for coalitions based on affinities, not identities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Opportunities for uniquely safe spaces online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052" name="Picture 4" descr="Equality, Dignity and Privacy are cornerstone principles to tackle online  VAW – Online Freedom for All = No Unfreedom for Women">
            <a:extLst>
              <a:ext uri="{FF2B5EF4-FFF2-40B4-BE49-F238E27FC236}">
                <a16:creationId xmlns:a16="http://schemas.microsoft.com/office/drawing/2014/main" id="{7DCFD2E8-CF2B-5F48-9AC8-60204B34D2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7" r="21531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9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CCF26-9356-A942-BA7E-A9D4AE5F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Lived realities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CEAB80-A1C0-413F-BCC0-62CAB3D88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Mary Anne Franks (2015)</a:t>
            </a:r>
          </a:p>
          <a:p>
            <a:r>
              <a:rPr lang="en-GB" sz="2400" dirty="0"/>
              <a:t>Harassment online undermines the progressive social potential of spaces online</a:t>
            </a:r>
          </a:p>
          <a:p>
            <a:r>
              <a:rPr lang="en-GB" sz="2400" dirty="0"/>
              <a:t>The internet amplifies abuse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53992B-290B-E14E-9301-E082659E6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537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3" b="22266"/>
          <a:stretch/>
        </p:blipFill>
        <p:spPr>
          <a:xfrm>
            <a:off x="838201" y="650133"/>
            <a:ext cx="10515599" cy="295695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4E342B-724A-AE43-B5B4-0635670E45C9}"/>
              </a:ext>
            </a:extLst>
          </p:cNvPr>
          <p:cNvSpPr txBox="1"/>
          <p:nvPr/>
        </p:nvSpPr>
        <p:spPr>
          <a:xfrm>
            <a:off x="543697" y="4547287"/>
            <a:ext cx="10654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Online harassment </a:t>
            </a:r>
            <a:r>
              <a:rPr lang="en-US" sz="3200" i="1" dirty="0"/>
              <a:t>types</a:t>
            </a:r>
            <a:r>
              <a:rPr lang="en-US" sz="3200" dirty="0"/>
              <a:t>…share </a:t>
            </a:r>
            <a:r>
              <a:rPr lang="en-US" sz="3200" i="1" dirty="0"/>
              <a:t>non personal </a:t>
            </a:r>
            <a:r>
              <a:rPr lang="en-US" sz="3200" dirty="0"/>
              <a:t>examples in chat</a:t>
            </a:r>
          </a:p>
          <a:p>
            <a:pPr algn="ctr"/>
            <a:r>
              <a:rPr lang="en-US" sz="3200" dirty="0"/>
              <a:t>I’ll start with doxing (aka doxxing)</a:t>
            </a:r>
          </a:p>
        </p:txBody>
      </p:sp>
    </p:spTree>
    <p:extLst>
      <p:ext uri="{BB962C8B-B14F-4D97-AF65-F5344CB8AC3E}">
        <p14:creationId xmlns:p14="http://schemas.microsoft.com/office/powerpoint/2010/main" val="11433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D7AF-7F70-D048-90D1-59E5ED7159E0}"/>
              </a:ext>
            </a:extLst>
          </p:cNvPr>
          <p:cNvSpPr txBox="1"/>
          <p:nvPr/>
        </p:nvSpPr>
        <p:spPr>
          <a:xfrm>
            <a:off x="684346" y="140970"/>
            <a:ext cx="3807187" cy="222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Terminology is important…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6"/>
          <a:stretch/>
        </p:blipFill>
        <p:spPr>
          <a:xfrm>
            <a:off x="5010387" y="297722"/>
            <a:ext cx="7181613" cy="6857990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46D590-6A92-734B-A8EF-6264CFEB0A2A}"/>
              </a:ext>
            </a:extLst>
          </p:cNvPr>
          <p:cNvSpPr txBox="1"/>
          <p:nvPr/>
        </p:nvSpPr>
        <p:spPr>
          <a:xfrm>
            <a:off x="100362" y="2163519"/>
            <a:ext cx="4906976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Is it ‘cyberbullying’ or ‘cybermisogny’?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C</a:t>
            </a:r>
            <a:r>
              <a:rPr lang="en-GB" dirty="0"/>
              <a:t>ybermisogyny…encapsulates the diverse forms of gendered hatred, harassment, and abusive behaviour directed towards women and girls online.</a:t>
            </a:r>
          </a:p>
          <a:p>
            <a:pPr fontAlgn="base"/>
            <a:r>
              <a:rPr lang="en-GB" dirty="0"/>
              <a:t> </a:t>
            </a:r>
          </a:p>
          <a:p>
            <a:pPr fontAlgn="base"/>
            <a:r>
              <a:rPr lang="en-GB" dirty="0"/>
              <a:t>It offers a more nuanced way of describing behaviours often lumped into the catch-all term ‘cyberbullying’ in mainstream discourse, a term which tends to erase the sexist, racist, homophobic, transphobic, and otherwise discriminatory nature of the behaviour and ignores the context of power and marginalization in which it occurs. </a:t>
            </a:r>
          </a:p>
          <a:p>
            <a:pPr fontAlgn="base"/>
            <a:r>
              <a:rPr lang="en-GB" dirty="0"/>
              <a:t>		Westcoast Leaf (2014)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429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7191</TotalTime>
  <Words>1093</Words>
  <Application>Microsoft Macintosh PowerPoint</Application>
  <PresentationFormat>Widescreen</PresentationFormat>
  <Paragraphs>124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Director, MSc Digital Policy at UCD Senior Fellow, UCD Centre for Digital Policy Senior Fellow, International Network of Civil Liberties Organizations  </vt:lpstr>
      <vt:lpstr>Today’s lecture</vt:lpstr>
      <vt:lpstr>Dara Quigley wrote</vt:lpstr>
      <vt:lpstr>PowerPoint Presentation</vt:lpstr>
      <vt:lpstr>ICT: a revolutionary spaces for gender equality? </vt:lpstr>
      <vt:lpstr>Lived realities</vt:lpstr>
      <vt:lpstr>PowerPoint Presentation</vt:lpstr>
      <vt:lpstr>PowerPoint Presentation</vt:lpstr>
      <vt:lpstr>PowerPoint Presentation</vt:lpstr>
      <vt:lpstr>Image-based sexual abuse</vt:lpstr>
      <vt:lpstr>Devastating Harms</vt:lpstr>
      <vt:lpstr>Dara Quigley’s experience</vt:lpstr>
      <vt:lpstr>PowerPoint Presentation</vt:lpstr>
      <vt:lpstr>PowerPoint Presentation</vt:lpstr>
      <vt:lpstr>Human Content Moderation problems: ‘bodies in seats’ (Verge, 2019)</vt:lpstr>
      <vt:lpstr>Platforms shouldn’t be the de facto regulators</vt:lpstr>
      <vt:lpstr>Remedies for IBSA</vt:lpstr>
      <vt:lpstr>Remedies in Ireland before 2021</vt:lpstr>
      <vt:lpstr>Research, lobbying and recommendations</vt:lpstr>
      <vt:lpstr>PowerPoint Presentation</vt:lpstr>
      <vt:lpstr>Harassment, Harmful Communications and Related Offences Act, 2020</vt:lpstr>
      <vt:lpstr>A strict liability offence (intention not a factor)</vt:lpstr>
      <vt:lpstr>Hotline available: hotline.ie/report</vt:lpstr>
      <vt:lpstr>Unanswered regulatory questions</vt:lpstr>
      <vt:lpstr>Unanswered regulatory questions: Policing</vt:lpstr>
      <vt:lpstr>PowerPoint Presentation</vt:lpstr>
      <vt:lpstr>Recall Dara’s vision for society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Farries</dc:creator>
  <cp:lastModifiedBy>Elizabeth Farries</cp:lastModifiedBy>
  <cp:revision>10</cp:revision>
  <dcterms:created xsi:type="dcterms:W3CDTF">2020-10-27T08:53:02Z</dcterms:created>
  <dcterms:modified xsi:type="dcterms:W3CDTF">2021-10-18T17:12:21Z</dcterms:modified>
</cp:coreProperties>
</file>